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D10BF-F796-4292-95E1-FF8CDCC09C9A}" type="doc">
      <dgm:prSet loTypeId="urn:microsoft.com/office/officeart/2005/8/layout/cycle3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2E7FCF-BF1A-4F74-8866-2E667A489AB2}">
      <dgm:prSet phldrT="[Text]"/>
      <dgm:spPr/>
      <dgm:t>
        <a:bodyPr/>
        <a:lstStyle/>
        <a:p>
          <a:r>
            <a:rPr lang="en-US" dirty="0"/>
            <a:t>USA</a:t>
          </a:r>
        </a:p>
      </dgm:t>
    </dgm:pt>
    <dgm:pt modelId="{4F2B6908-CC55-4287-BDEB-C3F79460C480}" type="parTrans" cxnId="{C946367D-55A8-43F5-B5A9-4FAF917E145F}">
      <dgm:prSet/>
      <dgm:spPr/>
      <dgm:t>
        <a:bodyPr/>
        <a:lstStyle/>
        <a:p>
          <a:endParaRPr lang="en-US"/>
        </a:p>
      </dgm:t>
    </dgm:pt>
    <dgm:pt modelId="{0B304958-B2A5-472E-A640-1BB6DABA7977}" type="sibTrans" cxnId="{C946367D-55A8-43F5-B5A9-4FAF917E145F}">
      <dgm:prSet/>
      <dgm:spPr/>
      <dgm:t>
        <a:bodyPr/>
        <a:lstStyle/>
        <a:p>
          <a:endParaRPr lang="en-US"/>
        </a:p>
      </dgm:t>
    </dgm:pt>
    <dgm:pt modelId="{A6F167C3-A074-43B2-A2AD-999F935558AB}">
      <dgm:prSet phldrT="[Text]"/>
      <dgm:spPr/>
      <dgm:t>
        <a:bodyPr/>
        <a:lstStyle/>
        <a:p>
          <a:r>
            <a:rPr lang="en-US" dirty="0"/>
            <a:t>UK</a:t>
          </a:r>
        </a:p>
      </dgm:t>
    </dgm:pt>
    <dgm:pt modelId="{330FAEE9-1C66-4DC8-96C1-8B026273EBDC}" type="parTrans" cxnId="{FD41568B-36B4-40D6-B3CB-9AB425BCF89D}">
      <dgm:prSet/>
      <dgm:spPr/>
      <dgm:t>
        <a:bodyPr/>
        <a:lstStyle/>
        <a:p>
          <a:endParaRPr lang="en-US"/>
        </a:p>
      </dgm:t>
    </dgm:pt>
    <dgm:pt modelId="{42BC9B06-4F9C-4526-906D-2A58CE486156}" type="sibTrans" cxnId="{FD41568B-36B4-40D6-B3CB-9AB425BCF89D}">
      <dgm:prSet/>
      <dgm:spPr/>
      <dgm:t>
        <a:bodyPr/>
        <a:lstStyle/>
        <a:p>
          <a:endParaRPr lang="en-US"/>
        </a:p>
      </dgm:t>
    </dgm:pt>
    <dgm:pt modelId="{3BED9C5D-D4C5-49E2-802E-3C62C02C8CB6}">
      <dgm:prSet phldrT="[Text]"/>
      <dgm:spPr/>
      <dgm:t>
        <a:bodyPr/>
        <a:lstStyle/>
        <a:p>
          <a:r>
            <a:rPr lang="en-US" dirty="0"/>
            <a:t>India</a:t>
          </a:r>
        </a:p>
      </dgm:t>
    </dgm:pt>
    <dgm:pt modelId="{218344FA-84A9-4ADB-9CCC-FD5948F6EA2C}" type="parTrans" cxnId="{27046615-F547-43EB-8E83-745B297BC6FE}">
      <dgm:prSet/>
      <dgm:spPr/>
      <dgm:t>
        <a:bodyPr/>
        <a:lstStyle/>
        <a:p>
          <a:endParaRPr lang="en-US"/>
        </a:p>
      </dgm:t>
    </dgm:pt>
    <dgm:pt modelId="{AE0C96AC-A914-48D1-9692-054918E8B6E0}" type="sibTrans" cxnId="{27046615-F547-43EB-8E83-745B297BC6FE}">
      <dgm:prSet/>
      <dgm:spPr/>
      <dgm:t>
        <a:bodyPr/>
        <a:lstStyle/>
        <a:p>
          <a:endParaRPr lang="en-US"/>
        </a:p>
      </dgm:t>
    </dgm:pt>
    <dgm:pt modelId="{6E0B3B20-1AE7-4722-A8F0-204DBF3145AE}">
      <dgm:prSet phldrT="[Text]"/>
      <dgm:spPr/>
      <dgm:t>
        <a:bodyPr/>
        <a:lstStyle/>
        <a:p>
          <a:r>
            <a:rPr lang="en-US" dirty="0"/>
            <a:t>AUS</a:t>
          </a:r>
        </a:p>
      </dgm:t>
    </dgm:pt>
    <dgm:pt modelId="{A64E0500-62FE-425F-AA41-0EF3C944EE07}" type="parTrans" cxnId="{54FFA6A1-CAAF-4B63-87A6-777FDB83A711}">
      <dgm:prSet/>
      <dgm:spPr/>
      <dgm:t>
        <a:bodyPr/>
        <a:lstStyle/>
        <a:p>
          <a:endParaRPr lang="en-US"/>
        </a:p>
      </dgm:t>
    </dgm:pt>
    <dgm:pt modelId="{CB57BED6-CC85-481C-98F7-F24384EF6FCE}" type="sibTrans" cxnId="{54FFA6A1-CAAF-4B63-87A6-777FDB83A711}">
      <dgm:prSet/>
      <dgm:spPr/>
      <dgm:t>
        <a:bodyPr/>
        <a:lstStyle/>
        <a:p>
          <a:endParaRPr lang="en-US"/>
        </a:p>
      </dgm:t>
    </dgm:pt>
    <dgm:pt modelId="{0E9EB5D4-09F7-41E9-9E4E-F7268FE76965}" type="pres">
      <dgm:prSet presAssocID="{57BD10BF-F796-4292-95E1-FF8CDCC09C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4ED7CC-2FB0-4253-9484-37D56B061B44}" type="pres">
      <dgm:prSet presAssocID="{57BD10BF-F796-4292-95E1-FF8CDCC09C9A}" presName="cycle" presStyleCnt="0"/>
      <dgm:spPr/>
    </dgm:pt>
    <dgm:pt modelId="{FA1A87C9-95F6-4E59-AD7D-AF9B3D18D25A}" type="pres">
      <dgm:prSet presAssocID="{192E7FCF-BF1A-4F74-8866-2E667A489AB2}" presName="nodeFirstNode" presStyleLbl="node1" presStyleIdx="0" presStyleCnt="4" custScaleX="65204" custScaleY="431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5B06B-0521-490C-9876-923BA940771B}" type="pres">
      <dgm:prSet presAssocID="{0B304958-B2A5-472E-A640-1BB6DABA797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448ECAD3-F5A3-46B5-BCEA-C3B2BC0FD3D1}" type="pres">
      <dgm:prSet presAssocID="{A6F167C3-A074-43B2-A2AD-999F935558AB}" presName="nodeFollowingNodes" presStyleLbl="node1" presStyleIdx="1" presStyleCnt="4" custScaleX="64307" custScaleY="43000" custRadScaleRad="139277" custRadScaleInc="2493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77252-D7F9-46E0-96C5-3EE3F6BD0409}" type="pres">
      <dgm:prSet presAssocID="{3BED9C5D-D4C5-49E2-802E-3C62C02C8CB6}" presName="nodeFollowingNodes" presStyleLbl="node1" presStyleIdx="2" presStyleCnt="4" custScaleX="64307" custScaleY="43000" custRadScaleRad="134803" custRadScaleInc="-2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57544-8F3F-40E8-9BD6-36B48876AD90}" type="pres">
      <dgm:prSet presAssocID="{6E0B3B20-1AE7-4722-A8F0-204DBF3145AE}" presName="nodeFollowingNodes" presStyleLbl="node1" presStyleIdx="3" presStyleCnt="4" custScaleX="64307" custScaleY="43000" custRadScaleRad="137094" custRadScaleInc="2466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A9EAD2-F523-43ED-8CD7-39D0BB18C067}" type="presOf" srcId="{0B304958-B2A5-472E-A640-1BB6DABA7977}" destId="{15E5B06B-0521-490C-9876-923BA940771B}" srcOrd="0" destOrd="0" presId="urn:microsoft.com/office/officeart/2005/8/layout/cycle3"/>
    <dgm:cxn modelId="{A89DB047-052F-49FF-85C2-A6EBA50D54F4}" type="presOf" srcId="{6E0B3B20-1AE7-4722-A8F0-204DBF3145AE}" destId="{A9857544-8F3F-40E8-9BD6-36B48876AD90}" srcOrd="0" destOrd="0" presId="urn:microsoft.com/office/officeart/2005/8/layout/cycle3"/>
    <dgm:cxn modelId="{1E1CBAA2-559B-41FA-807F-AFFE34D62BF4}" type="presOf" srcId="{3BED9C5D-D4C5-49E2-802E-3C62C02C8CB6}" destId="{AED77252-D7F9-46E0-96C5-3EE3F6BD0409}" srcOrd="0" destOrd="0" presId="urn:microsoft.com/office/officeart/2005/8/layout/cycle3"/>
    <dgm:cxn modelId="{B0C5587F-0741-4699-921B-57BB4A5CC8F7}" type="presOf" srcId="{57BD10BF-F796-4292-95E1-FF8CDCC09C9A}" destId="{0E9EB5D4-09F7-41E9-9E4E-F7268FE76965}" srcOrd="0" destOrd="0" presId="urn:microsoft.com/office/officeart/2005/8/layout/cycle3"/>
    <dgm:cxn modelId="{27046615-F547-43EB-8E83-745B297BC6FE}" srcId="{57BD10BF-F796-4292-95E1-FF8CDCC09C9A}" destId="{3BED9C5D-D4C5-49E2-802E-3C62C02C8CB6}" srcOrd="2" destOrd="0" parTransId="{218344FA-84A9-4ADB-9CCC-FD5948F6EA2C}" sibTransId="{AE0C96AC-A914-48D1-9692-054918E8B6E0}"/>
    <dgm:cxn modelId="{FD41568B-36B4-40D6-B3CB-9AB425BCF89D}" srcId="{57BD10BF-F796-4292-95E1-FF8CDCC09C9A}" destId="{A6F167C3-A074-43B2-A2AD-999F935558AB}" srcOrd="1" destOrd="0" parTransId="{330FAEE9-1C66-4DC8-96C1-8B026273EBDC}" sibTransId="{42BC9B06-4F9C-4526-906D-2A58CE486156}"/>
    <dgm:cxn modelId="{6AAA6ACF-062D-4DA9-BC99-722316D02C4D}" type="presOf" srcId="{192E7FCF-BF1A-4F74-8866-2E667A489AB2}" destId="{FA1A87C9-95F6-4E59-AD7D-AF9B3D18D25A}" srcOrd="0" destOrd="0" presId="urn:microsoft.com/office/officeart/2005/8/layout/cycle3"/>
    <dgm:cxn modelId="{10635A17-8B63-4B8B-897D-D8FAC15AB22C}" type="presOf" srcId="{A6F167C3-A074-43B2-A2AD-999F935558AB}" destId="{448ECAD3-F5A3-46B5-BCEA-C3B2BC0FD3D1}" srcOrd="0" destOrd="0" presId="urn:microsoft.com/office/officeart/2005/8/layout/cycle3"/>
    <dgm:cxn modelId="{54FFA6A1-CAAF-4B63-87A6-777FDB83A711}" srcId="{57BD10BF-F796-4292-95E1-FF8CDCC09C9A}" destId="{6E0B3B20-1AE7-4722-A8F0-204DBF3145AE}" srcOrd="3" destOrd="0" parTransId="{A64E0500-62FE-425F-AA41-0EF3C944EE07}" sibTransId="{CB57BED6-CC85-481C-98F7-F24384EF6FCE}"/>
    <dgm:cxn modelId="{C946367D-55A8-43F5-B5A9-4FAF917E145F}" srcId="{57BD10BF-F796-4292-95E1-FF8CDCC09C9A}" destId="{192E7FCF-BF1A-4F74-8866-2E667A489AB2}" srcOrd="0" destOrd="0" parTransId="{4F2B6908-CC55-4287-BDEB-C3F79460C480}" sibTransId="{0B304958-B2A5-472E-A640-1BB6DABA7977}"/>
    <dgm:cxn modelId="{FFEE5E9E-B7E3-4DEF-803D-149747E33E20}" type="presParOf" srcId="{0E9EB5D4-09F7-41E9-9E4E-F7268FE76965}" destId="{FA4ED7CC-2FB0-4253-9484-37D56B061B44}" srcOrd="0" destOrd="0" presId="urn:microsoft.com/office/officeart/2005/8/layout/cycle3"/>
    <dgm:cxn modelId="{844463CD-7F5E-4B99-B484-16D62E5C925C}" type="presParOf" srcId="{FA4ED7CC-2FB0-4253-9484-37D56B061B44}" destId="{FA1A87C9-95F6-4E59-AD7D-AF9B3D18D25A}" srcOrd="0" destOrd="0" presId="urn:microsoft.com/office/officeart/2005/8/layout/cycle3"/>
    <dgm:cxn modelId="{E3349251-CCBE-4974-9F89-EF31248268CD}" type="presParOf" srcId="{FA4ED7CC-2FB0-4253-9484-37D56B061B44}" destId="{15E5B06B-0521-490C-9876-923BA940771B}" srcOrd="1" destOrd="0" presId="urn:microsoft.com/office/officeart/2005/8/layout/cycle3"/>
    <dgm:cxn modelId="{4001C430-A6CF-4663-8418-14AAF3313F6F}" type="presParOf" srcId="{FA4ED7CC-2FB0-4253-9484-37D56B061B44}" destId="{448ECAD3-F5A3-46B5-BCEA-C3B2BC0FD3D1}" srcOrd="2" destOrd="0" presId="urn:microsoft.com/office/officeart/2005/8/layout/cycle3"/>
    <dgm:cxn modelId="{4B2E688F-0713-44E6-A2E0-A12823C249E1}" type="presParOf" srcId="{FA4ED7CC-2FB0-4253-9484-37D56B061B44}" destId="{AED77252-D7F9-46E0-96C5-3EE3F6BD0409}" srcOrd="3" destOrd="0" presId="urn:microsoft.com/office/officeart/2005/8/layout/cycle3"/>
    <dgm:cxn modelId="{0BC46019-9A3C-4920-8A9B-5E935FFB100A}" type="presParOf" srcId="{FA4ED7CC-2FB0-4253-9484-37D56B061B44}" destId="{A9857544-8F3F-40E8-9BD6-36B48876AD9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5B06B-0521-490C-9876-923BA940771B}">
      <dsp:nvSpPr>
        <dsp:cNvPr id="0" name=""/>
        <dsp:cNvSpPr/>
      </dsp:nvSpPr>
      <dsp:spPr>
        <a:xfrm>
          <a:off x="2149278" y="229789"/>
          <a:ext cx="3651643" cy="3651643"/>
        </a:xfrm>
        <a:prstGeom prst="circularArrow">
          <a:avLst>
            <a:gd name="adj1" fmla="val 4668"/>
            <a:gd name="adj2" fmla="val 272909"/>
            <a:gd name="adj3" fmla="val 14078701"/>
            <a:gd name="adj4" fmla="val 17238591"/>
            <a:gd name="adj5" fmla="val 4847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A1A87C9-95F6-4E59-AD7D-AF9B3D18D25A}">
      <dsp:nvSpPr>
        <dsp:cNvPr id="0" name=""/>
        <dsp:cNvSpPr/>
      </dsp:nvSpPr>
      <dsp:spPr>
        <a:xfrm>
          <a:off x="3196763" y="340571"/>
          <a:ext cx="1556673" cy="5155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USA</a:t>
          </a:r>
        </a:p>
      </dsp:txBody>
      <dsp:txXfrm>
        <a:off x="3221931" y="365739"/>
        <a:ext cx="1506337" cy="465232"/>
      </dsp:txXfrm>
    </dsp:sp>
    <dsp:sp modelId="{448ECAD3-F5A3-46B5-BCEA-C3B2BC0FD3D1}">
      <dsp:nvSpPr>
        <dsp:cNvPr id="0" name=""/>
        <dsp:cNvSpPr/>
      </dsp:nvSpPr>
      <dsp:spPr>
        <a:xfrm>
          <a:off x="1381357" y="1667994"/>
          <a:ext cx="1535258" cy="5132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UK</a:t>
          </a:r>
        </a:p>
      </dsp:txBody>
      <dsp:txXfrm>
        <a:off x="1406414" y="1693051"/>
        <a:ext cx="1485144" cy="463174"/>
      </dsp:txXfrm>
    </dsp:sp>
    <dsp:sp modelId="{AED77252-D7F9-46E0-96C5-3EE3F6BD0409}">
      <dsp:nvSpPr>
        <dsp:cNvPr id="0" name=""/>
        <dsp:cNvSpPr/>
      </dsp:nvSpPr>
      <dsp:spPr>
        <a:xfrm>
          <a:off x="3252710" y="3304649"/>
          <a:ext cx="1535258" cy="5132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India</a:t>
          </a:r>
        </a:p>
      </dsp:txBody>
      <dsp:txXfrm>
        <a:off x="3277767" y="3329706"/>
        <a:ext cx="1485144" cy="463174"/>
      </dsp:txXfrm>
    </dsp:sp>
    <dsp:sp modelId="{A9857544-8F3F-40E8-9BD6-36B48876AD90}">
      <dsp:nvSpPr>
        <dsp:cNvPr id="0" name=""/>
        <dsp:cNvSpPr/>
      </dsp:nvSpPr>
      <dsp:spPr>
        <a:xfrm>
          <a:off x="5003441" y="1577470"/>
          <a:ext cx="1535258" cy="5132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AUS</a:t>
          </a:r>
        </a:p>
      </dsp:txBody>
      <dsp:txXfrm>
        <a:off x="5028498" y="1602527"/>
        <a:ext cx="1485144" cy="463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to be adhere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Wait for Commit Tests to Pass before Moving </a:t>
            </a:r>
            <a:r>
              <a:rPr lang="en-US" dirty="0" smtClean="0"/>
              <a:t>On Contd..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xmlns="" id="{68700E19-CC90-4EF4-93E4-1339B191D9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121976"/>
              </p:ext>
            </p:extLst>
          </p:nvPr>
        </p:nvGraphicFramePr>
        <p:xfrm>
          <a:off x="1952624" y="1756356"/>
          <a:ext cx="7950201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BB84D8-E72A-4244-B813-D0642B8E069E}"/>
              </a:ext>
            </a:extLst>
          </p:cNvPr>
          <p:cNvSpPr txBox="1"/>
          <p:nvPr/>
        </p:nvSpPr>
        <p:spPr>
          <a:xfrm>
            <a:off x="1093344" y="2135021"/>
            <a:ext cx="292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Geo – Distributed Teams Working on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D6721C-C174-4758-811B-8EE317DD0458}"/>
              </a:ext>
            </a:extLst>
          </p:cNvPr>
          <p:cNvSpPr txBox="1"/>
          <p:nvPr/>
        </p:nvSpPr>
        <p:spPr>
          <a:xfrm>
            <a:off x="1093344" y="5251128"/>
            <a:ext cx="312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Hardly it will be 3 </a:t>
            </a:r>
            <a:r>
              <a:rPr lang="en-US" sz="1600" b="1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hrs</a:t>
            </a:r>
            <a:r>
              <a: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offline time to fix build</a:t>
            </a:r>
          </a:p>
        </p:txBody>
      </p:sp>
    </p:spTree>
    <p:extLst>
      <p:ext uri="{BB962C8B-B14F-4D97-AF65-F5344CB8AC3E}">
        <p14:creationId xmlns:p14="http://schemas.microsoft.com/office/powerpoint/2010/main" val="266241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to be adhere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In a scenario of failed commit stage, it is important that you get everything working again quickly</a:t>
            </a:r>
          </a:p>
          <a:p>
            <a:r>
              <a:rPr lang="en-US" dirty="0"/>
              <a:t>If you can’t fix the problem quickly, for whatever reason, you should revert to the previous change-set held in revision control </a:t>
            </a:r>
          </a:p>
          <a:p>
            <a:r>
              <a:rPr lang="en-US" dirty="0"/>
              <a:t>And remedy the problem in our local environment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Airplane pilots are taught that every time they land, they should assume that something will go wrong</a:t>
            </a:r>
          </a:p>
          <a:p>
            <a:pPr lvl="1"/>
            <a:r>
              <a:rPr lang="en-US" dirty="0"/>
              <a:t>So they should be ready to abort the landing attempt and “go around” to make another try</a:t>
            </a:r>
          </a:p>
          <a:p>
            <a:pPr lvl="1"/>
            <a:r>
              <a:rPr lang="en-US" dirty="0"/>
              <a:t>Use the same mindset when checking in</a:t>
            </a:r>
          </a:p>
          <a:p>
            <a:pPr lvl="1"/>
            <a:r>
              <a:rPr lang="en-US" dirty="0"/>
              <a:t>Assume that </a:t>
            </a:r>
            <a:r>
              <a:rPr lang="en-US" dirty="0" smtClean="0"/>
              <a:t>it may </a:t>
            </a:r>
            <a:r>
              <a:rPr lang="en-US" dirty="0"/>
              <a:t>break something that will take more than a few minutes, and know what to do to revert the changes and get back to the known-good revision in version control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Always Be Prepared to Revert to the Previous Revision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2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to be adhere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r>
              <a:rPr lang="en-US" dirty="0"/>
              <a:t>If you try to </a:t>
            </a:r>
            <a:r>
              <a:rPr lang="en-US" dirty="0" smtClean="0"/>
              <a:t>revert every time then; how can you make progress? </a:t>
            </a:r>
          </a:p>
          <a:p>
            <a:r>
              <a:rPr lang="en-US" dirty="0"/>
              <a:t>Time Boxing</a:t>
            </a:r>
          </a:p>
          <a:p>
            <a:pPr lvl="1"/>
            <a:r>
              <a:rPr lang="en-US" dirty="0"/>
              <a:t>Establish a team rule</a:t>
            </a:r>
          </a:p>
          <a:p>
            <a:pPr lvl="1"/>
            <a:r>
              <a:rPr lang="en-US" dirty="0"/>
              <a:t>When the build breaks on check-in, try to fix it for ten minutes or any approximate time </a:t>
            </a:r>
            <a:r>
              <a:rPr lang="en-US" dirty="0" smtClean="0"/>
              <a:t>environment </a:t>
            </a:r>
            <a:r>
              <a:rPr lang="en-US" dirty="0"/>
              <a:t>can bare</a:t>
            </a:r>
          </a:p>
          <a:p>
            <a:pPr lvl="1"/>
            <a:r>
              <a:rPr lang="en-US" dirty="0"/>
              <a:t>However it should not be so long</a:t>
            </a:r>
          </a:p>
          <a:p>
            <a:pPr lvl="1"/>
            <a:r>
              <a:rPr lang="en-US" dirty="0"/>
              <a:t>If, after ten minutes, you aren’t finished with the solution, revert to the previous version from your version control system</a:t>
            </a:r>
          </a:p>
          <a:p>
            <a:r>
              <a:rPr lang="en-US" dirty="0" smtClean="0"/>
              <a:t>Take </a:t>
            </a:r>
            <a:r>
              <a:rPr lang="en-US" dirty="0"/>
              <a:t>Responsibility for All Breakages That Result from </a:t>
            </a:r>
            <a:r>
              <a:rPr lang="en-US" dirty="0" smtClean="0"/>
              <a:t>committed Changes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Always Be Prepared to Revert to the Previous </a:t>
            </a:r>
            <a:r>
              <a:rPr lang="en-US" dirty="0" smtClean="0"/>
              <a:t>Revision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Basic Functionality of </a:t>
            </a:r>
            <a:r>
              <a:rPr lang="en-IN" dirty="0"/>
              <a:t>Continuous Integration </a:t>
            </a:r>
            <a:r>
              <a:rPr lang="en-IN" dirty="0" smtClean="0"/>
              <a:t>Software</a:t>
            </a:r>
          </a:p>
          <a:p>
            <a:r>
              <a:rPr lang="en-IN" dirty="0" smtClean="0"/>
              <a:t>Basic Operations</a:t>
            </a:r>
          </a:p>
          <a:p>
            <a:r>
              <a:rPr lang="en-US" dirty="0"/>
              <a:t>How it was before Continuous </a:t>
            </a:r>
            <a:r>
              <a:rPr lang="en-US" dirty="0" smtClean="0"/>
              <a:t>Integration</a:t>
            </a:r>
          </a:p>
          <a:p>
            <a:r>
              <a:rPr lang="en-US" dirty="0"/>
              <a:t>Prevention to be adhere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Using Continuous Integration Software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Continuous Integration </a:t>
            </a:r>
            <a:r>
              <a:rPr lang="en-IN" dirty="0" smtClean="0"/>
              <a:t>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Poll </a:t>
            </a:r>
            <a:r>
              <a:rPr lang="en-US" dirty="0" smtClean="0"/>
              <a:t>version </a:t>
            </a:r>
            <a:r>
              <a:rPr lang="en-US" dirty="0"/>
              <a:t>control system</a:t>
            </a:r>
          </a:p>
          <a:p>
            <a:r>
              <a:rPr lang="en-US" dirty="0"/>
              <a:t>Check if any commits have occurred </a:t>
            </a:r>
          </a:p>
          <a:p>
            <a:r>
              <a:rPr lang="en-US" dirty="0"/>
              <a:t>If so, check out the latest version of the software</a:t>
            </a:r>
          </a:p>
          <a:p>
            <a:r>
              <a:rPr lang="en-US" dirty="0"/>
              <a:t>Trigger / Run </a:t>
            </a:r>
            <a:r>
              <a:rPr lang="en-US" dirty="0" smtClean="0"/>
              <a:t>build </a:t>
            </a:r>
            <a:r>
              <a:rPr lang="en-US" dirty="0"/>
              <a:t>script to compile the software</a:t>
            </a:r>
          </a:p>
          <a:p>
            <a:r>
              <a:rPr lang="en-US" dirty="0"/>
              <a:t>Run the tests</a:t>
            </a:r>
          </a:p>
          <a:p>
            <a:r>
              <a:rPr lang="en-US" dirty="0"/>
              <a:t>And then notify you of the results</a:t>
            </a:r>
          </a:p>
          <a:p>
            <a:r>
              <a:rPr lang="en-US" dirty="0"/>
              <a:t>There are many products on the market that can provide the infrastructure for </a:t>
            </a:r>
            <a:r>
              <a:rPr lang="en-US" dirty="0" smtClean="0"/>
              <a:t>automated </a:t>
            </a:r>
            <a:r>
              <a:rPr lang="en-US" dirty="0"/>
              <a:t>build and test process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functionality of continuous integration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Continuous Integration </a:t>
            </a:r>
            <a:r>
              <a:rPr lang="en-IN" dirty="0" smtClean="0"/>
              <a:t>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Continuous Integration server software has two components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first is a long-running process which can execute a simple workflow at regular intervals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usual CI workflow polls revision / version control system at regular intervals</a:t>
            </a:r>
          </a:p>
          <a:p>
            <a:pPr lvl="2"/>
            <a:r>
              <a:rPr lang="en-US" dirty="0"/>
              <a:t>If it detects any change, it will check out a copy of project to a directory on  the server</a:t>
            </a:r>
          </a:p>
          <a:p>
            <a:pPr lvl="2"/>
            <a:r>
              <a:rPr lang="en-US" dirty="0"/>
              <a:t>It will then execute the commands (these commands build an application and run the relevant automated tests)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second provides a view of the results of the processes that have been run, notifies </a:t>
            </a:r>
            <a:r>
              <a:rPr lang="en-US" dirty="0" smtClean="0"/>
              <a:t>for </a:t>
            </a:r>
            <a:r>
              <a:rPr lang="en-US" dirty="0"/>
              <a:t>the success or failure of </a:t>
            </a:r>
            <a:r>
              <a:rPr lang="en-US" dirty="0" smtClean="0"/>
              <a:t>build </a:t>
            </a:r>
            <a:r>
              <a:rPr lang="en-US" dirty="0"/>
              <a:t>and test runs, and provides access to test reports, installers, and so </a:t>
            </a:r>
            <a:r>
              <a:rPr lang="en-US" dirty="0" smtClean="0"/>
              <a:t>on</a:t>
            </a:r>
            <a:endParaRPr lang="en-US" dirty="0"/>
          </a:p>
          <a:p>
            <a:pPr lvl="2"/>
            <a:r>
              <a:rPr lang="en-US" dirty="0" smtClean="0"/>
              <a:t>Most </a:t>
            </a:r>
            <a:r>
              <a:rPr lang="en-US" dirty="0"/>
              <a:t>CI servers include a web server that shows you a list of builds that have run</a:t>
            </a:r>
          </a:p>
          <a:p>
            <a:pPr lvl="2"/>
            <a:r>
              <a:rPr lang="en-US" dirty="0"/>
              <a:t>Allows </a:t>
            </a:r>
            <a:r>
              <a:rPr lang="en-US" dirty="0" smtClean="0"/>
              <a:t>look </a:t>
            </a:r>
            <a:r>
              <a:rPr lang="en-US" dirty="0"/>
              <a:t>at the reports that define the success or failure of each build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Operation</a:t>
            </a:r>
          </a:p>
        </p:txBody>
      </p:sp>
    </p:spTree>
    <p:extLst>
      <p:ext uri="{BB962C8B-B14F-4D97-AF65-F5344CB8AC3E}">
        <p14:creationId xmlns:p14="http://schemas.microsoft.com/office/powerpoint/2010/main" val="125459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Integration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r>
              <a:rPr lang="en-US" dirty="0"/>
              <a:t>Apart from basic operations </a:t>
            </a:r>
            <a:r>
              <a:rPr lang="en-US" dirty="0" smtClean="0"/>
              <a:t>we can </a:t>
            </a:r>
            <a:r>
              <a:rPr lang="en-US" dirty="0"/>
              <a:t>get the status of the most recent build sent to an external device</a:t>
            </a:r>
          </a:p>
          <a:p>
            <a:r>
              <a:rPr lang="en-US" dirty="0"/>
              <a:t>Organizations use red and green lava lamps to show the status of the last build</a:t>
            </a:r>
          </a:p>
          <a:p>
            <a:r>
              <a:rPr lang="en-US" dirty="0"/>
              <a:t>Even few organization go with all in one health board for all the tools used; where you can see health of each build, </a:t>
            </a:r>
            <a:r>
              <a:rPr lang="en-US" dirty="0" err="1"/>
              <a:t>git</a:t>
            </a:r>
            <a:r>
              <a:rPr lang="en-US" dirty="0"/>
              <a:t> commits and configuration management results</a:t>
            </a:r>
          </a:p>
          <a:p>
            <a:r>
              <a:rPr lang="en-US" dirty="0"/>
              <a:t>Some Advanced experiments:</a:t>
            </a:r>
          </a:p>
          <a:p>
            <a:pPr lvl="1"/>
            <a:r>
              <a:rPr lang="en-US" dirty="0"/>
              <a:t>Flashing lights and sirens for build progress</a:t>
            </a:r>
          </a:p>
          <a:p>
            <a:pPr lvl="1"/>
            <a:r>
              <a:rPr lang="en-US" dirty="0"/>
              <a:t>Text-to-speech to read out the name of the person who broke the build</a:t>
            </a:r>
          </a:p>
          <a:p>
            <a:pPr lvl="1"/>
            <a:r>
              <a:rPr lang="en-US" dirty="0"/>
              <a:t>Display the status of the build, along with the avatars of the people who checked in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Note: These are just a great way to allow everyone to see the status of the build at a glance and Visibility is one of the most important benefits of using a CI server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Bells and Whistles</a:t>
            </a:r>
          </a:p>
        </p:txBody>
      </p:sp>
    </p:spTree>
    <p:extLst>
      <p:ext uri="{BB962C8B-B14F-4D97-AF65-F5344CB8AC3E}">
        <p14:creationId xmlns:p14="http://schemas.microsoft.com/office/powerpoint/2010/main" val="27852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was before Continuous 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was a common practice </a:t>
            </a:r>
            <a:r>
              <a:rPr lang="en-US" dirty="0" smtClean="0"/>
              <a:t>for </a:t>
            </a:r>
            <a:r>
              <a:rPr lang="en-US" dirty="0"/>
              <a:t>many years </a:t>
            </a:r>
          </a:p>
          <a:p>
            <a:r>
              <a:rPr lang="en-US" dirty="0"/>
              <a:t>If I break it; I will monitor until next break by someone</a:t>
            </a:r>
          </a:p>
          <a:p>
            <a:r>
              <a:rPr lang="en-US" dirty="0"/>
              <a:t>The idea is that a batch process will compile and integrate the codebase every night when everybody goes home</a:t>
            </a:r>
          </a:p>
          <a:p>
            <a:r>
              <a:rPr lang="en-US" dirty="0"/>
              <a:t>If it is failed again during the night run, can do changes to fix it however need to wait for next night run</a:t>
            </a:r>
          </a:p>
          <a:p>
            <a:r>
              <a:rPr lang="en-US" dirty="0"/>
              <a:t>So verification of System Integration will be on hold until next run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>
                <a:solidFill>
                  <a:srgbClr val="FF0000"/>
                </a:solidFill>
              </a:rPr>
              <a:t>: this strategy will not be a good Idea when you have a geographically dispersed team working on a common codebase from different time zones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Nightly Build </a:t>
            </a:r>
          </a:p>
        </p:txBody>
      </p:sp>
    </p:spTree>
    <p:extLst>
      <p:ext uri="{BB962C8B-B14F-4D97-AF65-F5344CB8AC3E}">
        <p14:creationId xmlns:p14="http://schemas.microsoft.com/office/powerpoint/2010/main" val="1609812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Prevention to be </a:t>
            </a:r>
            <a:r>
              <a:rPr lang="en-US" dirty="0" smtClean="0"/>
              <a:t>adhere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/>
          <a:lstStyle/>
          <a:p>
            <a:r>
              <a:rPr lang="en-US" dirty="0"/>
              <a:t>Per process if a build breaks, developer team need to fix it ASAP</a:t>
            </a:r>
          </a:p>
          <a:p>
            <a:r>
              <a:rPr lang="en-US" dirty="0"/>
              <a:t>If any check-in breaks the build then try to fix it before moving ahead</a:t>
            </a:r>
          </a:p>
          <a:p>
            <a:r>
              <a:rPr lang="en-US" dirty="0"/>
              <a:t>At the Broken Stage; nobody should be allowed to check-in</a:t>
            </a:r>
          </a:p>
          <a:p>
            <a:r>
              <a:rPr lang="en-US" dirty="0" smtClean="0"/>
              <a:t>What </a:t>
            </a:r>
            <a:r>
              <a:rPr lang="en-US" dirty="0"/>
              <a:t>if we do Check In on Broken Build:</a:t>
            </a:r>
          </a:p>
          <a:p>
            <a:pPr lvl="1"/>
            <a:r>
              <a:rPr lang="en-US" dirty="0"/>
              <a:t>If any new check-in or build trigger during broken state will take much longer time to fix</a:t>
            </a:r>
          </a:p>
          <a:p>
            <a:pPr lvl="1"/>
            <a:r>
              <a:rPr lang="en-US" dirty="0"/>
              <a:t>Frequent broken build will encourage team not to care much about working condition</a:t>
            </a: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The CI System we are building is to make sure green build and working software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Don’t Check In on a Broken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3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to be adhere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Per process  a commit triggers the creation of a release candidate</a:t>
            </a:r>
          </a:p>
          <a:p>
            <a:r>
              <a:rPr lang="en-US" dirty="0"/>
              <a:t>Try to keep Check-in lightweight</a:t>
            </a:r>
          </a:p>
          <a:p>
            <a:r>
              <a:rPr lang="en-US" dirty="0"/>
              <a:t>Generally regular check-in with 20 min interval is a achievable state</a:t>
            </a:r>
          </a:p>
          <a:p>
            <a:r>
              <a:rPr lang="en-US" dirty="0"/>
              <a:t>To achieve this we need some commitment from Development Team</a:t>
            </a:r>
          </a:p>
          <a:p>
            <a:pPr lvl="1"/>
            <a:r>
              <a:rPr lang="en-US" dirty="0"/>
              <a:t>Commit </a:t>
            </a:r>
            <a:r>
              <a:rPr lang="en-US" dirty="0" smtClean="0"/>
              <a:t>locally</a:t>
            </a:r>
            <a:endParaRPr lang="en-US" dirty="0"/>
          </a:p>
          <a:p>
            <a:pPr lvl="2"/>
            <a:r>
              <a:rPr lang="en-US" dirty="0"/>
              <a:t>Always keep refreshed local copy </a:t>
            </a:r>
          </a:p>
          <a:p>
            <a:pPr lvl="2"/>
            <a:r>
              <a:rPr lang="en-US" dirty="0"/>
              <a:t>If feasible run local build and commit tests</a:t>
            </a:r>
          </a:p>
          <a:p>
            <a:pPr lvl="2"/>
            <a:r>
              <a:rPr lang="en-US" dirty="0"/>
              <a:t>If successful; then push to Production</a:t>
            </a:r>
          </a:p>
          <a:p>
            <a:r>
              <a:rPr lang="en-US" dirty="0"/>
              <a:t>Why Check-in locally and Commit test run?</a:t>
            </a:r>
          </a:p>
          <a:p>
            <a:pPr lvl="1"/>
            <a:r>
              <a:rPr lang="en-US" dirty="0"/>
              <a:t>If there are check-in’s before </a:t>
            </a:r>
            <a:r>
              <a:rPr lang="en-US" dirty="0" smtClean="0"/>
              <a:t>our </a:t>
            </a:r>
            <a:r>
              <a:rPr lang="en-US" dirty="0"/>
              <a:t>last update; high chance of conflict :: So if </a:t>
            </a:r>
            <a:r>
              <a:rPr lang="en-US" dirty="0" smtClean="0"/>
              <a:t>we check </a:t>
            </a:r>
            <a:r>
              <a:rPr lang="en-US" dirty="0"/>
              <a:t>out and run tests locally, </a:t>
            </a:r>
            <a:r>
              <a:rPr lang="en-US" dirty="0" smtClean="0"/>
              <a:t>we have </a:t>
            </a:r>
            <a:r>
              <a:rPr lang="en-US" dirty="0"/>
              <a:t>chance to identify problem without breaking the build</a:t>
            </a:r>
          </a:p>
          <a:p>
            <a:pPr lvl="1"/>
            <a:r>
              <a:rPr lang="en-US" dirty="0"/>
              <a:t>If new artifacts inclusion has been missed in the Check In, it will result to common errors :: running locally will help to Identify missing configuration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Commit locally than direct to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3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to be adhere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The CI System is a Shared resource</a:t>
            </a:r>
          </a:p>
          <a:p>
            <a:r>
              <a:rPr lang="en-US" dirty="0"/>
              <a:t>At time of Check-in, </a:t>
            </a:r>
            <a:r>
              <a:rPr lang="en-US" dirty="0" smtClean="0"/>
              <a:t>we should </a:t>
            </a:r>
            <a:r>
              <a:rPr lang="en-US" dirty="0"/>
              <a:t>monitor the build progress – Its Developers default duty</a:t>
            </a:r>
          </a:p>
          <a:p>
            <a:r>
              <a:rPr lang="en-US" dirty="0"/>
              <a:t>Until the check-in is compiled and passed commit tests, Do not start any new task</a:t>
            </a:r>
          </a:p>
          <a:p>
            <a:r>
              <a:rPr lang="en-US" dirty="0"/>
              <a:t>Its not good to say however “Developer should not even leave out for Lunch or Meeting”</a:t>
            </a:r>
          </a:p>
          <a:p>
            <a:r>
              <a:rPr lang="en-US" dirty="0"/>
              <a:t>If the commit succeeds the developers are then and only then free to move</a:t>
            </a:r>
          </a:p>
          <a:p>
            <a:r>
              <a:rPr lang="en-US" dirty="0"/>
              <a:t>If it fails “Either fix it or Revert it to previous working version”</a:t>
            </a:r>
          </a:p>
          <a:p>
            <a:r>
              <a:rPr lang="en-US" dirty="0"/>
              <a:t>Never go home with broken </a:t>
            </a:r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Wait for Commit Tests to Pass before Moving </a:t>
            </a:r>
            <a:r>
              <a:rPr lang="en-US" dirty="0" smtClean="0"/>
              <a:t>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36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37</TotalTime>
  <Words>1140</Words>
  <Application>Microsoft Office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Continuous Integration Software</vt:lpstr>
      <vt:lpstr>Continuous Integration Software</vt:lpstr>
      <vt:lpstr>Continuous Integration Software</vt:lpstr>
      <vt:lpstr>How it was before Continuous Integration</vt:lpstr>
      <vt:lpstr>Prevention to be adhere</vt:lpstr>
      <vt:lpstr>Prevention to be adhere</vt:lpstr>
      <vt:lpstr>Prevention to be adhere</vt:lpstr>
      <vt:lpstr>Prevention to be adhere</vt:lpstr>
      <vt:lpstr>Prevention to be adhere</vt:lpstr>
      <vt:lpstr>Prevention to be adhere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5</cp:revision>
  <dcterms:created xsi:type="dcterms:W3CDTF">2019-03-27T17:29:43Z</dcterms:created>
  <dcterms:modified xsi:type="dcterms:W3CDTF">2019-03-27T18:07:40Z</dcterms:modified>
</cp:coreProperties>
</file>